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9CC45D-0B60-49B7-A682-E8A0EC458A01}" type="datetimeFigureOut">
              <a:rPr lang="en-US" smtClean="0"/>
              <a:pPr/>
              <a:t>3/11/2012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9CC45D-0B60-49B7-A682-E8A0EC458A01}" type="datetimeFigureOut">
              <a:rPr lang="en-US" smtClean="0"/>
              <a:pPr/>
              <a:t>3/11/2012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9CC45D-0B60-49B7-A682-E8A0EC458A01}" type="datetimeFigureOut">
              <a:rPr lang="en-US" smtClean="0"/>
              <a:pPr/>
              <a:t>3/11/2012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9CC45D-0B60-49B7-A682-E8A0EC458A01}" type="datetimeFigureOut">
              <a:rPr lang="en-US" smtClean="0"/>
              <a:pPr/>
              <a:t>3/11/2012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9CC45D-0B60-49B7-A682-E8A0EC458A01}" type="datetimeFigureOut">
              <a:rPr lang="en-US" smtClean="0"/>
              <a:pPr/>
              <a:t>3/11/2012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9CC45D-0B60-49B7-A682-E8A0EC458A01}" type="datetimeFigureOut">
              <a:rPr lang="en-US" smtClean="0"/>
              <a:pPr/>
              <a:t>3/11/2012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9CC45D-0B60-49B7-A682-E8A0EC458A01}" type="datetimeFigureOut">
              <a:rPr lang="en-US" smtClean="0"/>
              <a:pPr/>
              <a:t>3/11/2012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9CC45D-0B60-49B7-A682-E8A0EC458A01}" type="datetimeFigureOut">
              <a:rPr lang="en-US" smtClean="0"/>
              <a:pPr/>
              <a:t>3/11/2012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9CC45D-0B60-49B7-A682-E8A0EC458A01}" type="datetimeFigureOut">
              <a:rPr lang="en-US" smtClean="0"/>
              <a:pPr/>
              <a:t>3/11/2012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9CC45D-0B60-49B7-A682-E8A0EC458A01}" type="datetimeFigureOut">
              <a:rPr lang="en-US" smtClean="0"/>
              <a:pPr/>
              <a:t>3/11/2012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9CC45D-0B60-49B7-A682-E8A0EC458A01}" type="datetimeFigureOut">
              <a:rPr lang="en-US" smtClean="0"/>
              <a:pPr/>
              <a:t>3/11/2012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69C98F-3034-4E7D-94D0-AAD7C3C43F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alpha val="57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9CC45D-0B60-49B7-A682-E8A0EC458A01}" type="datetimeFigureOut">
              <a:rPr lang="en-US" smtClean="0"/>
              <a:pPr/>
              <a:t>3/11/2012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9C98F-3034-4E7D-94D0-AAD7C3C43F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1470025"/>
          </a:xfrm>
        </p:spPr>
        <p:txBody>
          <a:bodyPr>
            <a:normAutofit fontScale="90000"/>
          </a:bodyPr>
          <a:lstStyle/>
          <a:p>
            <a:r>
              <a:rPr lang="en-US" dirty="0" smtClean="0"/>
              <a:t/>
            </a:r>
            <a:br>
              <a:rPr lang="en-US" dirty="0" smtClean="0"/>
            </a:br>
            <a:r>
              <a:rPr lang="en-US" dirty="0" smtClean="0"/>
              <a:t>Module </a:t>
            </a:r>
            <a:r>
              <a:rPr lang="en-US" dirty="0"/>
              <a:t>4: Analog programming blocks</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half" idx="2"/>
          </p:nvPr>
        </p:nvSpPr>
        <p:spPr/>
        <p:txBody>
          <a:bodyPr>
            <a:normAutofit fontScale="85000" lnSpcReduction="10000"/>
          </a:bodyPr>
          <a:lstStyle/>
          <a:p>
            <a:r>
              <a:rPr lang="en-US" dirty="0"/>
              <a:t>if there is an input voltage of 24 V and you want to use a potentiometer to give a 10V input voltage as a maximum value, then the difference in voltage can be achieved by connecting a resistor in series with the potentiometer such that a maximum 10V value is obtained with a full rotation of the potentiometer.</a:t>
            </a:r>
          </a:p>
        </p:txBody>
      </p:sp>
      <p:pic>
        <p:nvPicPr>
          <p:cNvPr id="5" name="Content Placeholder 5" descr="untitled.bmp"/>
          <p:cNvPicPr>
            <a:picLocks noGrp="1"/>
          </p:cNvPicPr>
          <p:nvPr>
            <p:ph sz="half" idx="1"/>
          </p:nvPr>
        </p:nvPicPr>
        <p:blipFill>
          <a:blip r:embed="rId2"/>
          <a:stretch>
            <a:fillRect/>
          </a:stretch>
        </p:blipFill>
        <p:spPr>
          <a:xfrm>
            <a:off x="1023937" y="2496344"/>
            <a:ext cx="2905125" cy="273367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Text Placeholder 7"/>
          <p:cNvSpPr>
            <a:spLocks noGrp="1"/>
          </p:cNvSpPr>
          <p:nvPr>
            <p:ph type="body" idx="1"/>
          </p:nvPr>
        </p:nvSpPr>
        <p:spPr/>
        <p:txBody>
          <a:bodyPr/>
          <a:lstStyle/>
          <a:p>
            <a:endParaRPr lang="en-US" dirty="0"/>
          </a:p>
        </p:txBody>
      </p:sp>
      <p:pic>
        <p:nvPicPr>
          <p:cNvPr id="2049" name="Picture 1"/>
          <p:cNvPicPr>
            <a:picLocks noGrp="1" noChangeAspect="1" noChangeArrowheads="1"/>
          </p:cNvPicPr>
          <p:nvPr>
            <p:ph sz="half" idx="2"/>
          </p:nvPr>
        </p:nvPicPr>
        <p:blipFill>
          <a:blip r:embed="rId2">
            <a:clrChange>
              <a:clrFrom>
                <a:srgbClr val="FFFFFF"/>
              </a:clrFrom>
              <a:clrTo>
                <a:srgbClr val="FFFFFF">
                  <a:alpha val="0"/>
                </a:srgbClr>
              </a:clrTo>
            </a:clrChange>
          </a:blip>
          <a:stretch>
            <a:fillRect/>
          </a:stretch>
        </p:blipFill>
        <p:spPr bwMode="auto">
          <a:xfrm>
            <a:off x="2514600" y="3780444"/>
            <a:ext cx="5084134" cy="1324956"/>
          </a:xfrm>
          <a:prstGeom prst="rect">
            <a:avLst/>
          </a:prstGeom>
          <a:noFill/>
        </p:spPr>
      </p:pic>
      <p:sp>
        <p:nvSpPr>
          <p:cNvPr id="9" name="Text Placeholder 8"/>
          <p:cNvSpPr>
            <a:spLocks noGrp="1"/>
          </p:cNvSpPr>
          <p:nvPr>
            <p:ph type="body" sz="quarter" idx="3"/>
          </p:nvPr>
        </p:nvSpPr>
        <p:spPr/>
        <p:txBody>
          <a:bodyPr/>
          <a:lstStyle/>
          <a:p>
            <a:endParaRPr lang="en-US" dirty="0"/>
          </a:p>
        </p:txBody>
      </p:sp>
      <p:sp>
        <p:nvSpPr>
          <p:cNvPr id="10" name="Content Placeholder 9"/>
          <p:cNvSpPr>
            <a:spLocks noGrp="1"/>
          </p:cNvSpPr>
          <p:nvPr>
            <p:ph sz="quarter" idx="4"/>
          </p:nvPr>
        </p:nvSpPr>
        <p:spPr>
          <a:xfrm>
            <a:off x="304801" y="2174875"/>
            <a:ext cx="8382000" cy="3951288"/>
          </a:xfrm>
        </p:spPr>
        <p:txBody>
          <a:bodyPr/>
          <a:lstStyle/>
          <a:p>
            <a:r>
              <a:rPr lang="en-US" dirty="0" smtClean="0"/>
              <a:t>The following formula can be used to obtain the value of the required resistor:</a:t>
            </a:r>
          </a:p>
          <a:p>
            <a:endParaRPr lang="en-US" dirty="0"/>
          </a:p>
        </p:txBody>
      </p:sp>
      <p:graphicFrame>
        <p:nvGraphicFramePr>
          <p:cNvPr id="4" name="Table 3"/>
          <p:cNvGraphicFramePr>
            <a:graphicFrameLocks noGrp="1"/>
          </p:cNvGraphicFramePr>
          <p:nvPr/>
        </p:nvGraphicFramePr>
        <p:xfrm>
          <a:off x="1524000" y="3268980"/>
          <a:ext cx="6096000" cy="320040"/>
        </p:xfrm>
        <a:graphic>
          <a:graphicData uri="http://schemas.openxmlformats.org/drawingml/2006/table">
            <a:tbl>
              <a:tblPr/>
              <a:tblGrid>
                <a:gridCol w="6096000"/>
              </a:tblGrid>
              <a:tr h="0">
                <a:tc>
                  <a:txBody>
                    <a:bodyPr/>
                    <a:lstStyle/>
                    <a:p>
                      <a:pPr marL="0" marR="0" algn="just" rtl="0">
                        <a:lnSpc>
                          <a:spcPct val="150000"/>
                        </a:lnSpc>
                        <a:spcBef>
                          <a:spcPts val="0"/>
                        </a:spcBef>
                        <a:spcAft>
                          <a:spcPts val="0"/>
                        </a:spcAft>
                      </a:pPr>
                      <a:endParaRPr lang="en-US" sz="1400" dirty="0">
                        <a:latin typeface="Verdana"/>
                        <a:ea typeface="Times New Roman"/>
                      </a:endParaRPr>
                    </a:p>
                  </a:txBody>
                  <a:tcPr marL="114300" marR="11430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pic>
        <p:nvPicPr>
          <p:cNvPr id="1025" name="Picture 1"/>
          <p:cNvPicPr>
            <a:picLocks noGrp="1" noChangeAspect="1" noChangeArrowheads="1"/>
          </p:cNvPicPr>
          <p:nvPr>
            <p:ph sz="half" idx="1"/>
          </p:nvPr>
        </p:nvPicPr>
        <p:blipFill>
          <a:blip r:embed="rId2">
            <a:clrChange>
              <a:clrFrom>
                <a:srgbClr val="FFFFFF"/>
              </a:clrFrom>
              <a:clrTo>
                <a:srgbClr val="FFFFFF">
                  <a:alpha val="0"/>
                </a:srgbClr>
              </a:clrTo>
            </a:clrChange>
          </a:blip>
          <a:stretch>
            <a:fillRect/>
          </a:stretch>
        </p:blipFill>
        <p:spPr bwMode="auto">
          <a:xfrm>
            <a:off x="1371600" y="3962400"/>
            <a:ext cx="6087139" cy="1143000"/>
          </a:xfrm>
          <a:prstGeom prst="rect">
            <a:avLst/>
          </a:prstGeom>
          <a:noFill/>
        </p:spPr>
      </p:pic>
      <p:graphicFrame>
        <p:nvGraphicFramePr>
          <p:cNvPr id="8" name="Content Placeholder 7"/>
          <p:cNvGraphicFramePr>
            <a:graphicFrameLocks noGrp="1"/>
          </p:cNvGraphicFramePr>
          <p:nvPr>
            <p:ph sz="half" idx="2"/>
          </p:nvPr>
        </p:nvGraphicFramePr>
        <p:xfrm>
          <a:off x="914400" y="1676400"/>
          <a:ext cx="6629400" cy="2057400"/>
        </p:xfrm>
        <a:graphic>
          <a:graphicData uri="http://schemas.openxmlformats.org/drawingml/2006/table">
            <a:tbl>
              <a:tblPr/>
              <a:tblGrid>
                <a:gridCol w="6629400"/>
              </a:tblGrid>
              <a:tr h="2057400">
                <a:tc>
                  <a:txBody>
                    <a:bodyPr/>
                    <a:lstStyle/>
                    <a:p>
                      <a:pPr marL="0" marR="0" algn="just" rtl="0">
                        <a:lnSpc>
                          <a:spcPct val="150000"/>
                        </a:lnSpc>
                        <a:spcBef>
                          <a:spcPts val="0"/>
                        </a:spcBef>
                        <a:spcAft>
                          <a:spcPts val="0"/>
                        </a:spcAft>
                      </a:pPr>
                      <a:r>
                        <a:rPr lang="en-US" sz="2000" dirty="0">
                          <a:latin typeface="Verdana"/>
                          <a:ea typeface="Times New Roman"/>
                        </a:rPr>
                        <a:t>A 20KΩ potentiometer is to be used as an analog input for a LOGO! Controller, if the supply voltage is 24V, find the value of the resistor that should be connected in </a:t>
                      </a:r>
                      <a:r>
                        <a:rPr lang="en-US" sz="2000" baseline="0" dirty="0">
                          <a:latin typeface="Verdana"/>
                          <a:ea typeface="Times New Roman"/>
                        </a:rPr>
                        <a:t>series</a:t>
                      </a:r>
                      <a:r>
                        <a:rPr lang="en-US" sz="2000" dirty="0">
                          <a:latin typeface="Verdana"/>
                          <a:ea typeface="Times New Roman"/>
                        </a:rPr>
                        <a:t> with this potentiometer.</a:t>
                      </a:r>
                      <a:endParaRPr lang="en-US" sz="2000" dirty="0">
                        <a:latin typeface="Times New Roman"/>
                        <a:ea typeface="Times New Roman"/>
                      </a:endParaRPr>
                    </a:p>
                  </a:txBody>
                  <a:tcPr marL="75724" marR="75724" marT="0" marB="0">
                    <a:lnL>
                      <a:noFill/>
                    </a:lnL>
                    <a:lnR>
                      <a:noFill/>
                    </a:lnR>
                    <a:lnT>
                      <a:noFill/>
                    </a:lnT>
                    <a:lnB>
                      <a:noFill/>
                    </a:lnB>
                  </a:tcPr>
                </a:tc>
              </a:tr>
            </a:tbl>
          </a:graphicData>
        </a:graphic>
      </p:graphicFrame>
      <p:graphicFrame>
        <p:nvGraphicFramePr>
          <p:cNvPr id="4" name="Table 3"/>
          <p:cNvGraphicFramePr>
            <a:graphicFrameLocks noGrp="1"/>
          </p:cNvGraphicFramePr>
          <p:nvPr/>
        </p:nvGraphicFramePr>
        <p:xfrm>
          <a:off x="1524000" y="3268980"/>
          <a:ext cx="6096000" cy="320040"/>
        </p:xfrm>
        <a:graphic>
          <a:graphicData uri="http://schemas.openxmlformats.org/drawingml/2006/table">
            <a:tbl>
              <a:tblPr/>
              <a:tblGrid>
                <a:gridCol w="6096000"/>
              </a:tblGrid>
              <a:tr h="0">
                <a:tc>
                  <a:txBody>
                    <a:bodyPr/>
                    <a:lstStyle/>
                    <a:p>
                      <a:pPr marL="0" marR="0" algn="just" rtl="0">
                        <a:lnSpc>
                          <a:spcPct val="150000"/>
                        </a:lnSpc>
                        <a:spcBef>
                          <a:spcPts val="0"/>
                        </a:spcBef>
                        <a:spcAft>
                          <a:spcPts val="0"/>
                        </a:spcAft>
                      </a:pPr>
                      <a:endParaRPr lang="en-US" sz="1400" dirty="0">
                        <a:latin typeface="Verdana"/>
                        <a:ea typeface="Times New Roman"/>
                      </a:endParaRPr>
                    </a:p>
                  </a:txBody>
                  <a:tcPr marL="114300" marR="11430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
            </a:r>
            <a:br>
              <a:rPr lang="en-US" b="1" dirty="0" smtClean="0"/>
            </a:br>
            <a:r>
              <a:rPr lang="en-US" b="1" dirty="0" smtClean="0"/>
              <a:t>Analog threshold trigger </a:t>
            </a:r>
            <a:br>
              <a:rPr lang="en-US" b="1" dirty="0" smtClean="0"/>
            </a:br>
            <a:endParaRPr lang="en-US" dirty="0"/>
          </a:p>
        </p:txBody>
      </p:sp>
      <p:sp>
        <p:nvSpPr>
          <p:cNvPr id="6" name="Content Placeholder 5"/>
          <p:cNvSpPr>
            <a:spLocks noGrp="1"/>
          </p:cNvSpPr>
          <p:nvPr>
            <p:ph sz="half" idx="1"/>
          </p:nvPr>
        </p:nvSpPr>
        <p:spPr/>
        <p:txBody>
          <a:bodyPr/>
          <a:lstStyle/>
          <a:p>
            <a:endParaRPr lang="en-US" dirty="0" smtClean="0"/>
          </a:p>
          <a:p>
            <a:r>
              <a:rPr lang="en-US" dirty="0" smtClean="0"/>
              <a:t>The output of this programming block is set or reset depending on two configurable thresholds; one is ON threshold the other is OFF threshold.</a:t>
            </a:r>
            <a:endParaRPr lang="en-US" b="1" dirty="0" smtClean="0"/>
          </a:p>
          <a:p>
            <a:endParaRPr lang="en-US" dirty="0"/>
          </a:p>
        </p:txBody>
      </p:sp>
      <p:pic>
        <p:nvPicPr>
          <p:cNvPr id="8" name="Content Placeholder 7" descr="untitled.bmp"/>
          <p:cNvPicPr>
            <a:picLocks noGrp="1"/>
          </p:cNvPicPr>
          <p:nvPr>
            <p:ph sz="half" idx="2"/>
          </p:nvPr>
        </p:nvPicPr>
        <p:blipFill>
          <a:blip r:embed="rId2"/>
          <a:stretch>
            <a:fillRect/>
          </a:stretch>
        </p:blipFill>
        <p:spPr>
          <a:xfrm>
            <a:off x="5334000" y="1981200"/>
            <a:ext cx="2514600" cy="33528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Functional description</a:t>
            </a:r>
            <a:endParaRPr lang="en-US" dirty="0"/>
          </a:p>
        </p:txBody>
      </p:sp>
      <p:sp>
        <p:nvSpPr>
          <p:cNvPr id="6" name="Content Placeholder 5"/>
          <p:cNvSpPr>
            <a:spLocks noGrp="1"/>
          </p:cNvSpPr>
          <p:nvPr>
            <p:ph idx="1"/>
          </p:nvPr>
        </p:nvSpPr>
        <p:spPr/>
        <p:txBody>
          <a:bodyPr/>
          <a:lstStyle/>
          <a:p>
            <a:r>
              <a:rPr lang="en-US" dirty="0" smtClean="0"/>
              <a:t>This function fetches the analog  signal </a:t>
            </a:r>
            <a:r>
              <a:rPr lang="en-US" dirty="0" err="1" smtClean="0"/>
              <a:t>atinput</a:t>
            </a:r>
            <a:r>
              <a:rPr lang="en-US" dirty="0" smtClean="0"/>
              <a:t> A</a:t>
            </a:r>
            <a:r>
              <a:rPr lang="en-US" baseline="-25000" dirty="0" smtClean="0"/>
              <a:t>x .</a:t>
            </a:r>
          </a:p>
          <a:p>
            <a:endParaRPr lang="en-US" baseline="-25000" dirty="0" smtClean="0"/>
          </a:p>
          <a:p>
            <a:r>
              <a:rPr lang="en-US" dirty="0" smtClean="0"/>
              <a:t>A</a:t>
            </a:r>
            <a:r>
              <a:rPr lang="en-US" baseline="-25000" dirty="0" smtClean="0"/>
              <a:t>x </a:t>
            </a:r>
            <a:r>
              <a:rPr lang="en-US" dirty="0" smtClean="0"/>
              <a:t> is multiplied by the value of the A ( gain ) </a:t>
            </a:r>
            <a:r>
              <a:rPr lang="en-US" dirty="0" err="1" smtClean="0"/>
              <a:t>parameter,and</a:t>
            </a:r>
            <a:r>
              <a:rPr lang="en-US" dirty="0" smtClean="0"/>
              <a:t> the value at the parameter B (OFFSET) is added to the product</a:t>
            </a:r>
          </a:p>
          <a:p>
            <a:r>
              <a:rPr lang="en-US" dirty="0" err="1" smtClean="0"/>
              <a:t>i.e</a:t>
            </a:r>
            <a:r>
              <a:rPr lang="en-US" dirty="0" smtClean="0"/>
              <a:t> (A</a:t>
            </a:r>
            <a:r>
              <a:rPr lang="en-US" baseline="-25000" dirty="0" smtClean="0"/>
              <a:t>x </a:t>
            </a:r>
            <a:r>
              <a:rPr lang="en-US" dirty="0" smtClean="0"/>
              <a:t>. Gain ) + offset = actual value of A</a:t>
            </a:r>
            <a:r>
              <a:rPr lang="en-US" baseline="-25000" dirty="0" smtClean="0"/>
              <a:t>x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smtClean="0"/>
              <a:t>Calculation rule </a:t>
            </a:r>
          </a:p>
          <a:p>
            <a:pPr lvl="0"/>
            <a:r>
              <a:rPr lang="en-US" dirty="0" smtClean="0"/>
              <a:t>If threshold (On) &gt;= threshold (Off), then:</a:t>
            </a:r>
          </a:p>
          <a:p>
            <a:r>
              <a:rPr lang="en-US" dirty="0" smtClean="0"/>
              <a:t>Q = 1, if the actual value Ax &gt; On.</a:t>
            </a:r>
          </a:p>
          <a:p>
            <a:r>
              <a:rPr lang="en-US" dirty="0" smtClean="0"/>
              <a:t>Q = 0, if the actual value Ax &lt;= Off. </a:t>
            </a:r>
          </a:p>
          <a:p>
            <a:pPr lvl="0"/>
            <a:r>
              <a:rPr lang="en-US" dirty="0" smtClean="0"/>
              <a:t>If threshold (On) &lt; threshold (Off), then:</a:t>
            </a:r>
          </a:p>
          <a:p>
            <a:r>
              <a:rPr lang="en-US" dirty="0" smtClean="0"/>
              <a:t> Q = 1, if On &lt;= the actual value Ax &lt; Off</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Diagram</a:t>
            </a:r>
            <a:endParaRPr lang="en-US" dirty="0"/>
          </a:p>
        </p:txBody>
      </p:sp>
      <p:pic>
        <p:nvPicPr>
          <p:cNvPr id="4" name="Content Placeholder 3" descr="untitled.bmp"/>
          <p:cNvPicPr>
            <a:picLocks noGrp="1"/>
          </p:cNvPicPr>
          <p:nvPr>
            <p:ph idx="1"/>
          </p:nvPr>
        </p:nvPicPr>
        <p:blipFill>
          <a:blip r:embed="rId2"/>
          <a:stretch>
            <a:fillRect/>
          </a:stretch>
        </p:blipFill>
        <p:spPr>
          <a:xfrm>
            <a:off x="1295400" y="2209800"/>
            <a:ext cx="5486400" cy="1600200"/>
          </a:xfrm>
          <a:prstGeom prst="rect">
            <a:avLst/>
          </a:prstGeom>
        </p:spPr>
      </p:pic>
      <p:pic>
        <p:nvPicPr>
          <p:cNvPr id="5" name="Picture 4" descr="untitled.bmp"/>
          <p:cNvPicPr/>
          <p:nvPr/>
        </p:nvPicPr>
        <p:blipFill>
          <a:blip r:embed="rId3"/>
          <a:stretch>
            <a:fillRect/>
          </a:stretch>
        </p:blipFill>
        <p:spPr>
          <a:xfrm>
            <a:off x="1447800" y="4267201"/>
            <a:ext cx="5410200" cy="17526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Conditioning machine </a:t>
            </a:r>
            <a:endParaRPr lang="en-US" dirty="0"/>
          </a:p>
        </p:txBody>
      </p:sp>
      <p:sp>
        <p:nvSpPr>
          <p:cNvPr id="3" name="Content Placeholder 2"/>
          <p:cNvSpPr>
            <a:spLocks noGrp="1"/>
          </p:cNvSpPr>
          <p:nvPr>
            <p:ph sz="half" idx="1"/>
          </p:nvPr>
        </p:nvSpPr>
        <p:spPr/>
        <p:txBody>
          <a:bodyPr>
            <a:normAutofit fontScale="92500"/>
          </a:bodyPr>
          <a:lstStyle/>
          <a:p>
            <a:r>
              <a:rPr lang="en-US" dirty="0" smtClean="0"/>
              <a:t>The function block diagram can be used to switch ON an Air Conditioning machine when the temperature is more than 23 and OFF when the temperature is less than 19, this will maintain the room at an optimum temperature and will save energy too.  </a:t>
            </a:r>
          </a:p>
          <a:p>
            <a:endParaRPr lang="en-US" dirty="0"/>
          </a:p>
        </p:txBody>
      </p:sp>
      <p:pic>
        <p:nvPicPr>
          <p:cNvPr id="8" name="Content Placeholder 7" descr="untitled.bmp"/>
          <p:cNvPicPr>
            <a:picLocks noGrp="1"/>
          </p:cNvPicPr>
          <p:nvPr>
            <p:ph sz="half" idx="2"/>
          </p:nvPr>
        </p:nvPicPr>
        <p:blipFill>
          <a:blip r:embed="rId2"/>
          <a:stretch>
            <a:fillRect/>
          </a:stretch>
        </p:blipFill>
        <p:spPr>
          <a:xfrm>
            <a:off x="4724400" y="2133600"/>
            <a:ext cx="3657600" cy="22098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381000"/>
            <a:ext cx="8229600" cy="1600200"/>
          </a:xfrm>
        </p:spPr>
        <p:txBody>
          <a:bodyPr>
            <a:normAutofit fontScale="90000"/>
          </a:bodyPr>
          <a:lstStyle/>
          <a:p>
            <a:r>
              <a:rPr lang="en-US" b="1" dirty="0" smtClean="0"/>
              <a:t>Using potentiometer as parameter for timer and counter</a:t>
            </a:r>
            <a:r>
              <a:rPr lang="en-US" dirty="0" smtClean="0"/>
              <a:t/>
            </a:r>
            <a:br>
              <a:rPr lang="en-US" dirty="0" smtClean="0"/>
            </a:br>
            <a:endParaRPr lang="en-US" dirty="0"/>
          </a:p>
        </p:txBody>
      </p:sp>
      <p:sp>
        <p:nvSpPr>
          <p:cNvPr id="6" name="Content Placeholder 5"/>
          <p:cNvSpPr>
            <a:spLocks noGrp="1"/>
          </p:cNvSpPr>
          <p:nvPr>
            <p:ph idx="1"/>
          </p:nvPr>
        </p:nvSpPr>
        <p:spPr/>
        <p:txBody>
          <a:bodyPr>
            <a:normAutofit lnSpcReduction="10000"/>
          </a:bodyPr>
          <a:lstStyle/>
          <a:p>
            <a:r>
              <a:rPr lang="en-US" dirty="0" smtClean="0"/>
              <a:t>It is possible and very useful to control a parameter for timer or counter using a potentiometer.</a:t>
            </a:r>
          </a:p>
          <a:p>
            <a:endParaRPr lang="en-US" dirty="0" smtClean="0"/>
          </a:p>
          <a:p>
            <a:r>
              <a:rPr lang="en-US" dirty="0" smtClean="0"/>
              <a:t>The analog input values of the potentiometer can be captured from an analog input. The timer value of an on/off delay or the switch on/off limit off a counter can be linked to the analog value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involved</a:t>
            </a:r>
            <a:endParaRPr lang="en-US" dirty="0"/>
          </a:p>
        </p:txBody>
      </p:sp>
      <p:sp>
        <p:nvSpPr>
          <p:cNvPr id="3" name="Content Placeholder 2"/>
          <p:cNvSpPr>
            <a:spLocks noGrp="1"/>
          </p:cNvSpPr>
          <p:nvPr>
            <p:ph sz="half" idx="1"/>
          </p:nvPr>
        </p:nvSpPr>
        <p:spPr>
          <a:xfrm>
            <a:off x="457200" y="1600200"/>
            <a:ext cx="3429000" cy="4525963"/>
          </a:xfrm>
        </p:spPr>
        <p:txBody>
          <a:bodyPr/>
          <a:lstStyle/>
          <a:p>
            <a:pPr lvl="0"/>
            <a:r>
              <a:rPr lang="en-US" dirty="0" smtClean="0"/>
              <a:t>Open the Properties dialog of the counter or timer element.</a:t>
            </a:r>
          </a:p>
          <a:p>
            <a:pPr lvl="0"/>
            <a:r>
              <a:rPr lang="en-US" dirty="0" smtClean="0"/>
              <a:t>Via the "Reference" button specify the analog value to be used as parameter.</a:t>
            </a:r>
          </a:p>
          <a:p>
            <a:pPr lvl="0"/>
            <a:endParaRPr lang="en-US" dirty="0" smtClean="0"/>
          </a:p>
          <a:p>
            <a:endParaRPr lang="en-US" dirty="0"/>
          </a:p>
        </p:txBody>
      </p:sp>
      <p:sp>
        <p:nvSpPr>
          <p:cNvPr id="5" name="Content Placeholder 4"/>
          <p:cNvSpPr>
            <a:spLocks noGrp="1"/>
          </p:cNvSpPr>
          <p:nvPr>
            <p:ph sz="half" idx="2"/>
          </p:nvPr>
        </p:nvSpPr>
        <p:spPr/>
        <p:txBody>
          <a:bodyPr/>
          <a:lstStyle/>
          <a:p>
            <a:endParaRPr lang="en-US"/>
          </a:p>
        </p:txBody>
      </p:sp>
      <p:pic>
        <p:nvPicPr>
          <p:cNvPr id="4" name="Picture 3" descr="untitled.bmp"/>
          <p:cNvPicPr/>
          <p:nvPr/>
        </p:nvPicPr>
        <p:blipFill>
          <a:blip r:embed="rId2"/>
          <a:stretch>
            <a:fillRect/>
          </a:stretch>
        </p:blipFill>
        <p:spPr>
          <a:xfrm>
            <a:off x="3886200" y="1752600"/>
            <a:ext cx="5029200" cy="37623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Module </a:t>
            </a:r>
            <a:r>
              <a:rPr lang="en-US" b="1" dirty="0"/>
              <a:t>Objectives</a:t>
            </a:r>
            <a:r>
              <a:rPr lang="en-US" dirty="0"/>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pPr lvl="0"/>
            <a:endParaRPr lang="en-US" dirty="0" smtClean="0"/>
          </a:p>
          <a:p>
            <a:pPr lvl="0"/>
            <a:r>
              <a:rPr lang="en-US" dirty="0" smtClean="0"/>
              <a:t>Analyze </a:t>
            </a:r>
            <a:r>
              <a:rPr lang="en-US" dirty="0"/>
              <a:t>a control task that uses analog inputs.</a:t>
            </a:r>
          </a:p>
          <a:p>
            <a:pPr lvl="0"/>
            <a:endParaRPr lang="en-US" dirty="0" smtClean="0"/>
          </a:p>
          <a:p>
            <a:pPr lvl="0"/>
            <a:r>
              <a:rPr lang="en-US" dirty="0" smtClean="0"/>
              <a:t>Connect </a:t>
            </a:r>
            <a:r>
              <a:rPr lang="en-US" dirty="0"/>
              <a:t>a potentiometer to LOGO! controller and use it for simple control tasks.</a:t>
            </a:r>
          </a:p>
          <a:p>
            <a:pPr lvl="0"/>
            <a:endParaRPr lang="en-US" dirty="0" smtClean="0"/>
          </a:p>
          <a:p>
            <a:pPr lvl="0"/>
            <a:r>
              <a:rPr lang="en-US" dirty="0" smtClean="0"/>
              <a:t>Configure </a:t>
            </a:r>
            <a:r>
              <a:rPr lang="en-US" dirty="0"/>
              <a:t>control task hardware by calculating the required resistance for a given potentiometer’s specifications.</a:t>
            </a:r>
          </a:p>
          <a:p>
            <a:pPr lvl="0"/>
            <a:endParaRPr lang="en-US" dirty="0" smtClean="0"/>
          </a:p>
          <a:p>
            <a:pPr lvl="0"/>
            <a:r>
              <a:rPr lang="en-US" dirty="0" smtClean="0"/>
              <a:t>Adjust </a:t>
            </a:r>
            <a:r>
              <a:rPr lang="en-US" dirty="0"/>
              <a:t>the ON/OFF delay timers’ parameters using a potentiometer.</a:t>
            </a:r>
          </a:p>
          <a:p>
            <a:pPr lvl="0"/>
            <a:endParaRPr lang="en-US" dirty="0" smtClean="0"/>
          </a:p>
          <a:p>
            <a:pPr lvl="0"/>
            <a:r>
              <a:rPr lang="en-US" dirty="0" smtClean="0"/>
              <a:t>Use </a:t>
            </a:r>
            <a:r>
              <a:rPr lang="en-US" dirty="0"/>
              <a:t>Analog comparator and analog amplifier programming blocks.</a:t>
            </a:r>
          </a:p>
          <a:p>
            <a:pPr>
              <a:buNone/>
            </a:pPr>
            <a:r>
              <a:rPr lang="en-US" dirty="0"/>
              <a:t> </a:t>
            </a:r>
          </a:p>
          <a:p>
            <a:pPr>
              <a:buNone/>
            </a:pPr>
            <a:r>
              <a:rPr lang="en-US" dirty="0"/>
              <a:t>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Analog comparator</a:t>
            </a:r>
            <a:endParaRPr lang="en-US" dirty="0"/>
          </a:p>
        </p:txBody>
      </p:sp>
      <p:sp>
        <p:nvSpPr>
          <p:cNvPr id="6" name="Content Placeholder 5"/>
          <p:cNvSpPr>
            <a:spLocks noGrp="1"/>
          </p:cNvSpPr>
          <p:nvPr>
            <p:ph idx="1"/>
          </p:nvPr>
        </p:nvSpPr>
        <p:spPr/>
        <p:txBody>
          <a:bodyPr/>
          <a:lstStyle/>
          <a:p>
            <a:r>
              <a:rPr lang="en-US" dirty="0" smtClean="0"/>
              <a:t>Analog comparator is used to compare between two analog signals.</a:t>
            </a:r>
          </a:p>
          <a:p>
            <a:r>
              <a:rPr lang="en-US" dirty="0" smtClean="0"/>
              <a:t> The output of this programming block is set and reset depending on the difference between those two signals (Ax – Ay) and on two configurable thresholds (ON-threshold and OFF-threshold).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pic>
        <p:nvPicPr>
          <p:cNvPr id="4" name="Picture 3" descr="untitled1.bmp"/>
          <p:cNvPicPr/>
          <p:nvPr/>
        </p:nvPicPr>
        <p:blipFill>
          <a:blip r:embed="rId2"/>
          <a:stretch>
            <a:fillRect/>
          </a:stretch>
        </p:blipFill>
        <p:spPr>
          <a:xfrm>
            <a:off x="2667000" y="2362200"/>
            <a:ext cx="3352800" cy="32766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 amplifier </a:t>
            </a:r>
            <a:endParaRPr lang="en-US" dirty="0"/>
          </a:p>
        </p:txBody>
      </p:sp>
      <p:sp>
        <p:nvSpPr>
          <p:cNvPr id="3" name="Content Placeholder 2"/>
          <p:cNvSpPr>
            <a:spLocks noGrp="1"/>
          </p:cNvSpPr>
          <p:nvPr>
            <p:ph idx="1"/>
          </p:nvPr>
        </p:nvSpPr>
        <p:spPr/>
        <p:txBody>
          <a:bodyPr/>
          <a:lstStyle/>
          <a:p>
            <a:r>
              <a:rPr lang="en-US" dirty="0" smtClean="0"/>
              <a:t>Analog amplifier is used to amplify an analog input </a:t>
            </a:r>
            <a:r>
              <a:rPr lang="en-US" dirty="0" smtClean="0"/>
              <a:t>signal</a:t>
            </a:r>
          </a:p>
          <a:p>
            <a:r>
              <a:rPr lang="en-US" dirty="0" smtClean="0"/>
              <a:t>T</a:t>
            </a:r>
            <a:r>
              <a:rPr lang="en-US" dirty="0" smtClean="0"/>
              <a:t>he </a:t>
            </a:r>
            <a:r>
              <a:rPr lang="en-US" dirty="0" smtClean="0"/>
              <a:t>output of this programming block is an amplified version of the input signal.</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a:t>
            </a:r>
            <a:endParaRPr lang="en-US" dirty="0"/>
          </a:p>
        </p:txBody>
      </p:sp>
      <p:pic>
        <p:nvPicPr>
          <p:cNvPr id="4" name="Content Placeholder 3" descr="untitled.bmp"/>
          <p:cNvPicPr>
            <a:picLocks noGrp="1"/>
          </p:cNvPicPr>
          <p:nvPr>
            <p:ph idx="1"/>
          </p:nvPr>
        </p:nvPicPr>
        <p:blipFill>
          <a:blip r:embed="rId2"/>
          <a:stretch>
            <a:fillRect/>
          </a:stretch>
        </p:blipFill>
        <p:spPr>
          <a:xfrm>
            <a:off x="2438400" y="2438400"/>
            <a:ext cx="3733800" cy="29718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1.bmp"/>
          <p:cNvPicPr>
            <a:picLocks noGrp="1"/>
          </p:cNvPicPr>
          <p:nvPr>
            <p:ph idx="1"/>
          </p:nvPr>
        </p:nvPicPr>
        <p:blipFill>
          <a:blip r:embed="rId2"/>
          <a:stretch>
            <a:fillRect/>
          </a:stretch>
        </p:blipFill>
        <p:spPr>
          <a:xfrm>
            <a:off x="1600200" y="1828800"/>
            <a:ext cx="5562600" cy="3581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Analog and Digital signals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a:t>A signal is any type of physical quantity that conveys information.</a:t>
            </a:r>
          </a:p>
          <a:p>
            <a:r>
              <a:rPr lang="en-US" dirty="0"/>
              <a:t>Electrical signals can be classified into analog signals and digital signals.</a:t>
            </a:r>
          </a:p>
          <a:p>
            <a:r>
              <a:rPr lang="en-US" dirty="0"/>
              <a:t>An analog signal is a kind of signal that varies continuously</a:t>
            </a:r>
            <a:r>
              <a:rPr lang="en-US" dirty="0" smtClean="0"/>
              <a:t>, </a:t>
            </a:r>
            <a:r>
              <a:rPr lang="en-US" dirty="0"/>
              <a:t>While a digital signal has discrete </a:t>
            </a:r>
            <a:r>
              <a:rPr lang="en-US" dirty="0" smtClean="0"/>
              <a:t>levels</a:t>
            </a:r>
            <a:r>
              <a:rPr lang="en-US" dirty="0"/>
              <a:t>.</a:t>
            </a:r>
          </a:p>
          <a:p>
            <a:endParaRPr lang="en-US" dirty="0"/>
          </a:p>
        </p:txBody>
      </p:sp>
      <p:pic>
        <p:nvPicPr>
          <p:cNvPr id="6" name="Content Placeholder 5" descr="untitled.bmp"/>
          <p:cNvPicPr>
            <a:picLocks noGrp="1"/>
          </p:cNvPicPr>
          <p:nvPr>
            <p:ph sz="half" idx="2"/>
          </p:nvPr>
        </p:nvPicPr>
        <p:blipFill>
          <a:blip r:embed="rId2"/>
          <a:stretch>
            <a:fillRect/>
          </a:stretch>
        </p:blipFill>
        <p:spPr>
          <a:xfrm>
            <a:off x="5257800" y="1752600"/>
            <a:ext cx="2305050" cy="1514475"/>
          </a:xfrm>
          <a:prstGeom prst="rect">
            <a:avLst/>
          </a:prstGeom>
        </p:spPr>
      </p:pic>
      <p:pic>
        <p:nvPicPr>
          <p:cNvPr id="7" name="Picture 6" descr="untitled.bmp"/>
          <p:cNvPicPr/>
          <p:nvPr/>
        </p:nvPicPr>
        <p:blipFill>
          <a:blip r:embed="rId3"/>
          <a:stretch>
            <a:fillRect/>
          </a:stretch>
        </p:blipFill>
        <p:spPr>
          <a:xfrm>
            <a:off x="5334000" y="3657600"/>
            <a:ext cx="2305050" cy="151447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half" idx="1"/>
          </p:nvPr>
        </p:nvSpPr>
        <p:spPr/>
        <p:txBody>
          <a:bodyPr/>
          <a:lstStyle/>
          <a:p>
            <a:pPr lvl="0"/>
            <a:r>
              <a:rPr lang="en-US" dirty="0"/>
              <a:t>When you talk to any one you use Audio signal.</a:t>
            </a:r>
          </a:p>
          <a:p>
            <a:pPr lvl="0"/>
            <a:r>
              <a:rPr lang="en-US" dirty="0"/>
              <a:t>To turn a light ON you need to send an electrical signal.</a:t>
            </a:r>
          </a:p>
          <a:p>
            <a:pPr lvl="0"/>
            <a:r>
              <a:rPr lang="en-US" dirty="0"/>
              <a:t>This text is another kind of signal. </a:t>
            </a:r>
          </a:p>
          <a:p>
            <a:endParaRPr lang="en-US" dirty="0"/>
          </a:p>
        </p:txBody>
      </p:sp>
      <p:sp>
        <p:nvSpPr>
          <p:cNvPr id="4" name="Content Placeholder 3"/>
          <p:cNvSpPr>
            <a:spLocks noGrp="1"/>
          </p:cNvSpPr>
          <p:nvPr>
            <p:ph sz="half" idx="2"/>
          </p:nvPr>
        </p:nvSpPr>
        <p:spPr/>
        <p:txBody>
          <a:bodyPr/>
          <a:lstStyle/>
          <a:p>
            <a:endParaRPr lang="en-US" dirty="0" smtClean="0"/>
          </a:p>
          <a:p>
            <a:r>
              <a:rPr lang="en-US" dirty="0" smtClean="0"/>
              <a:t>Analog signals</a:t>
            </a:r>
          </a:p>
          <a:p>
            <a:endParaRPr lang="en-US" dirty="0"/>
          </a:p>
          <a:p>
            <a:r>
              <a:rPr lang="en-US" dirty="0" smtClean="0"/>
              <a:t> Digital signals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normAutofit fontScale="85000" lnSpcReduction="10000"/>
          </a:bodyPr>
          <a:lstStyle/>
          <a:p>
            <a:r>
              <a:rPr lang="en-US" dirty="0"/>
              <a:t>Consider a light switch that is either ON or OFF, this light switch is an example of a digital input </a:t>
            </a:r>
            <a:r>
              <a:rPr lang="en-US" dirty="0" smtClean="0"/>
              <a:t>device</a:t>
            </a:r>
          </a:p>
          <a:p>
            <a:r>
              <a:rPr lang="en-US" dirty="0" smtClean="0"/>
              <a:t>  Think </a:t>
            </a:r>
            <a:r>
              <a:rPr lang="en-US" dirty="0"/>
              <a:t>about a dimmer switch that allows you to vary the light in different degrees of brightness. In this case the switch has potentiometer that can be used as an analog input</a:t>
            </a:r>
            <a:r>
              <a:rPr lang="en-US" dirty="0" smtClean="0"/>
              <a:t>.</a:t>
            </a:r>
          </a:p>
          <a:p>
            <a:r>
              <a:rPr lang="en-US" dirty="0" smtClean="0"/>
              <a:t> </a:t>
            </a:r>
            <a:r>
              <a:rPr lang="en-US" dirty="0"/>
              <a:t>Digital inputs are used to control digital signals while analog inputs are used to control analog signals.</a:t>
            </a:r>
          </a:p>
          <a:p>
            <a:r>
              <a:rPr lang="en-US" dirty="0"/>
              <a:t>Many signals in our daily life are analog signals, for example, voice, audio, video, temperature, pressure, or position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r>
            <a:br>
              <a:rPr lang="en-US" b="1" dirty="0"/>
            </a:br>
            <a:r>
              <a:rPr lang="en-US" b="1" dirty="0" smtClean="0"/>
              <a:t>Processing </a:t>
            </a:r>
            <a:r>
              <a:rPr lang="en-US" b="1" dirty="0"/>
              <a:t>analog quantities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 LOGO! 12/24RC is equipped with the inputs I7 and I8, which can also be programmed as analog inputs (AI1 and AI2).</a:t>
            </a:r>
          </a:p>
          <a:p>
            <a:r>
              <a:rPr lang="en-US" dirty="0"/>
              <a:t>LOGO! can read voltages from 0 to 10 V or currents from 0 to 20 </a:t>
            </a:r>
            <a:r>
              <a:rPr lang="en-US" dirty="0" err="1"/>
              <a:t>mA</a:t>
            </a:r>
            <a:r>
              <a:rPr lang="en-US" dirty="0"/>
              <a:t> at its analog inputs. </a:t>
            </a:r>
            <a:endParaRPr lang="en-US" dirty="0" smtClean="0"/>
          </a:p>
          <a:p>
            <a:r>
              <a:rPr lang="en-US" dirty="0" smtClean="0"/>
              <a:t>Therefore</a:t>
            </a:r>
            <a:r>
              <a:rPr lang="en-US" dirty="0"/>
              <a:t>, the physical quantities (e.g. temperature, pressure, speed etc.) must be converted into electrical quantities. </a:t>
            </a:r>
            <a:endParaRPr lang="en-US" dirty="0" smtClean="0"/>
          </a:p>
          <a:p>
            <a:r>
              <a:rPr lang="en-US" dirty="0" smtClean="0"/>
              <a:t>This </a:t>
            </a:r>
            <a:r>
              <a:rPr lang="en-US" dirty="0"/>
              <a:t>conversion is performed by an external sensor.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steps </a:t>
            </a:r>
            <a:r>
              <a:rPr lang="en-US" dirty="0"/>
              <a:t>required to process analog inputs. </a:t>
            </a:r>
          </a:p>
        </p:txBody>
      </p:sp>
      <p:pic>
        <p:nvPicPr>
          <p:cNvPr id="4" name="Content Placeholder 3" descr="untitled.bmp"/>
          <p:cNvPicPr>
            <a:picLocks noGrp="1"/>
          </p:cNvPicPr>
          <p:nvPr>
            <p:ph idx="1"/>
          </p:nvPr>
        </p:nvPicPr>
        <p:blipFill>
          <a:blip r:embed="rId2"/>
          <a:stretch>
            <a:fillRect/>
          </a:stretch>
        </p:blipFill>
        <p:spPr>
          <a:xfrm>
            <a:off x="1905000" y="1371600"/>
            <a:ext cx="4572000" cy="4876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a:t>In </a:t>
            </a:r>
            <a:r>
              <a:rPr lang="en-US" dirty="0" err="1" smtClean="0"/>
              <a:t>figure,a</a:t>
            </a:r>
            <a:r>
              <a:rPr lang="en-US" dirty="0" smtClean="0"/>
              <a:t> </a:t>
            </a:r>
            <a:r>
              <a:rPr lang="en-US" dirty="0"/>
              <a:t>sensor is connected to the analog input of LOGO!. It converts a physical quantity into an electrical signal. </a:t>
            </a:r>
            <a:endParaRPr lang="en-US" dirty="0" smtClean="0"/>
          </a:p>
          <a:p>
            <a:r>
              <a:rPr lang="en-US" dirty="0" smtClean="0"/>
              <a:t>This </a:t>
            </a:r>
            <a:r>
              <a:rPr lang="en-US" dirty="0"/>
              <a:t>value of signal lies within the typical range of this sensor. </a:t>
            </a:r>
            <a:endParaRPr lang="en-US" dirty="0" smtClean="0"/>
          </a:p>
          <a:p>
            <a:r>
              <a:rPr lang="en-US" dirty="0" smtClean="0"/>
              <a:t>LOGO</a:t>
            </a:r>
            <a:r>
              <a:rPr lang="en-US" dirty="0"/>
              <a:t>! reads an electrical quantity at the input and convert it into a standardized value within the range of 0 to 1000</a:t>
            </a:r>
            <a:r>
              <a:rPr lang="en-US" dirty="0" smtClean="0"/>
              <a:t>.</a:t>
            </a:r>
          </a:p>
          <a:p>
            <a:r>
              <a:rPr lang="en-US" dirty="0" smtClean="0"/>
              <a:t> </a:t>
            </a:r>
            <a:r>
              <a:rPr lang="en-US" dirty="0"/>
              <a:t>This value is then processed by the special analog functions used in the program. </a:t>
            </a:r>
            <a:endParaRPr lang="en-US" dirty="0" smtClean="0"/>
          </a:p>
          <a:p>
            <a:r>
              <a:rPr lang="en-US" dirty="0" smtClean="0"/>
              <a:t>Based </a:t>
            </a:r>
            <a:r>
              <a:rPr lang="en-US" dirty="0"/>
              <a:t>on the program conditions, LOGO! then switches ON or OFF an external actuator.</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r>
            <a:br>
              <a:rPr lang="en-US" b="1" dirty="0"/>
            </a:br>
            <a:r>
              <a:rPr lang="en-US" b="1" dirty="0" smtClean="0"/>
              <a:t>Connecting </a:t>
            </a:r>
            <a:r>
              <a:rPr lang="en-US" b="1" dirty="0"/>
              <a:t>potentiometer to LOGO!</a:t>
            </a:r>
            <a:r>
              <a:rPr lang="en-US" dirty="0"/>
              <a:t/>
            </a:r>
            <a:br>
              <a:rPr lang="en-US" dirty="0"/>
            </a:br>
            <a:r>
              <a:rPr lang="en-US" dirty="0"/>
              <a:t> </a:t>
            </a:r>
            <a:br>
              <a:rPr lang="en-US" dirty="0"/>
            </a:br>
            <a:endParaRPr lang="en-US" dirty="0"/>
          </a:p>
        </p:txBody>
      </p:sp>
      <p:sp>
        <p:nvSpPr>
          <p:cNvPr id="4" name="Content Placeholder 3"/>
          <p:cNvSpPr>
            <a:spLocks noGrp="1"/>
          </p:cNvSpPr>
          <p:nvPr>
            <p:ph idx="1"/>
          </p:nvPr>
        </p:nvSpPr>
        <p:spPr/>
        <p:txBody>
          <a:bodyPr>
            <a:normAutofit/>
          </a:bodyPr>
          <a:lstStyle/>
          <a:p>
            <a:r>
              <a:rPr lang="en-US" dirty="0"/>
              <a:t>For LOGO! Controller the input voltage range is 0-10V</a:t>
            </a:r>
            <a:r>
              <a:rPr lang="en-US" dirty="0" smtClean="0"/>
              <a:t>.</a:t>
            </a:r>
          </a:p>
          <a:p>
            <a:r>
              <a:rPr lang="en-US" dirty="0" smtClean="0"/>
              <a:t> </a:t>
            </a:r>
            <a:r>
              <a:rPr lang="en-US" dirty="0"/>
              <a:t>When connecting any analog input this range must be taken into consideration</a:t>
            </a:r>
            <a:r>
              <a:rPr lang="en-US" dirty="0" smtClean="0"/>
              <a:t>.</a:t>
            </a:r>
          </a:p>
          <a:p>
            <a:r>
              <a:rPr lang="en-US" dirty="0" smtClean="0"/>
              <a:t>To </a:t>
            </a:r>
            <a:r>
              <a:rPr lang="en-US" dirty="0"/>
              <a:t>get a 10V maximum reading with a full rotation of the potentiometer (depending on the potentiometer input voltage), sometimes you have to connect another series resistor.</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955</Words>
  <Application>Microsoft Office PowerPoint</Application>
  <PresentationFormat>On-screen Show (4:3)</PresentationFormat>
  <Paragraphs>80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Module 4: Analog programming blocks </vt:lpstr>
      <vt:lpstr> Module Objectives </vt:lpstr>
      <vt:lpstr>Analog and Digital signals</vt:lpstr>
      <vt:lpstr>Examples</vt:lpstr>
      <vt:lpstr>Slide 5</vt:lpstr>
      <vt:lpstr> Processing analog quantities  </vt:lpstr>
      <vt:lpstr>The steps required to process analog inputs. </vt:lpstr>
      <vt:lpstr>Slide 8</vt:lpstr>
      <vt:lpstr>  Connecting potentiometer to LOGO!   </vt:lpstr>
      <vt:lpstr>Slide 10</vt:lpstr>
      <vt:lpstr>Slide 11</vt:lpstr>
      <vt:lpstr>Slide 12</vt:lpstr>
      <vt:lpstr> Analog threshold trigger  </vt:lpstr>
      <vt:lpstr>Functional description</vt:lpstr>
      <vt:lpstr>Slide 15</vt:lpstr>
      <vt:lpstr>Timing Diagram</vt:lpstr>
      <vt:lpstr>Air Conditioning machine </vt:lpstr>
      <vt:lpstr>Using potentiometer as parameter for timer and counter </vt:lpstr>
      <vt:lpstr>Steps involved</vt:lpstr>
      <vt:lpstr>Analog comparator</vt:lpstr>
      <vt:lpstr>Symbol</vt:lpstr>
      <vt:lpstr>Analog amplifier </vt:lpstr>
      <vt:lpstr>SYMBOL</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Module 4: Analog programming blocks </dc:title>
  <dc:creator>aruna.anand</dc:creator>
  <cp:lastModifiedBy>aruna.anand</cp:lastModifiedBy>
  <cp:revision>16</cp:revision>
  <dcterms:created xsi:type="dcterms:W3CDTF">2012-03-04T04:22:59Z</dcterms:created>
  <dcterms:modified xsi:type="dcterms:W3CDTF">2012-03-11T09:44:32Z</dcterms:modified>
</cp:coreProperties>
</file>